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6"/>
  </p:notesMasterIdLst>
  <p:sldIdLst>
    <p:sldId id="256" r:id="rId4"/>
    <p:sldId id="293" r:id="rId5"/>
    <p:sldId id="294" r:id="rId7"/>
    <p:sldId id="281" r:id="rId8"/>
    <p:sldId id="4753" r:id="rId9"/>
    <p:sldId id="295" r:id="rId10"/>
    <p:sldId id="279" r:id="rId11"/>
    <p:sldId id="282" r:id="rId12"/>
    <p:sldId id="283" r:id="rId13"/>
    <p:sldId id="284" r:id="rId14"/>
    <p:sldId id="298" r:id="rId15"/>
    <p:sldId id="297" r:id="rId16"/>
    <p:sldId id="4747" r:id="rId17"/>
    <p:sldId id="4767" r:id="rId18"/>
    <p:sldId id="296" r:id="rId19"/>
    <p:sldId id="4768" r:id="rId20"/>
    <p:sldId id="4754" r:id="rId21"/>
    <p:sldId id="474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67D61B-986A-4553-9CCE-AB4F4880BCE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AA3D9E-A8AD-417A-AA7F-4DE5D9DC79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8DEA7-FF42-45D9-93FC-FE78396923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8DEA7-FF42-45D9-93FC-FE78396923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8DEA7-FF42-45D9-93FC-FE78396923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10D82-7047-4CD6-8E7F-27AAC0BD12E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tx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tx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DD11F-1040-4388-B15A-F075B963D2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4CCA8-2CEB-40BA-A915-DF364F2E40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8051" y="-496388"/>
            <a:ext cx="12988101" cy="8779957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2983734" y="716097"/>
            <a:ext cx="6667041" cy="5863727"/>
          </a:xfrm>
          <a:prstGeom prst="ellipse">
            <a:avLst/>
          </a:prstGeom>
          <a:solidFill>
            <a:schemeClr val="bg1">
              <a:lumMod val="65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783375" y="1801543"/>
            <a:ext cx="5067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/>
              <a:t>智能巡逻犬</a:t>
            </a:r>
            <a:endParaRPr lang="zh-CN" altLang="en-US" sz="5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4352242" y="3792780"/>
            <a:ext cx="3668617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李昊 </a:t>
            </a:r>
            <a:r>
              <a:rPr lang="en-US" altLang="zh-CN" sz="2800" dirty="0"/>
              <a:t>1700013002</a:t>
            </a:r>
            <a:endParaRPr lang="en-US" altLang="zh-CN" sz="2800" dirty="0"/>
          </a:p>
          <a:p>
            <a:pPr algn="ctr"/>
            <a:r>
              <a:rPr lang="zh-CN" altLang="en-US" sz="2800" dirty="0"/>
              <a:t>松山钟迪 </a:t>
            </a:r>
            <a:r>
              <a:rPr lang="en-US" altLang="zh-CN" sz="2800" dirty="0"/>
              <a:t>1700094805</a:t>
            </a:r>
            <a:endParaRPr lang="en-US" altLang="zh-CN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10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888068" y="352182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手势识别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0175" y="6135370"/>
            <a:ext cx="4014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利用人体</a:t>
            </a:r>
            <a:r>
              <a:rPr lang="zh-CN" altLang="en-US" sz="2800" dirty="0"/>
              <a:t>骨骼识别库</a:t>
            </a:r>
            <a:endParaRPr lang="en-US" altLang="zh-CN" sz="2800" dirty="0"/>
          </a:p>
        </p:txBody>
      </p:sp>
      <p:sp>
        <p:nvSpPr>
          <p:cNvPr id="15" name="矩形 14"/>
          <p:cNvSpPr/>
          <p:nvPr/>
        </p:nvSpPr>
        <p:spPr>
          <a:xfrm>
            <a:off x="0" y="2931887"/>
            <a:ext cx="12192000" cy="3048000"/>
          </a:xfrm>
          <a:prstGeom prst="rect">
            <a:avLst/>
          </a:prstGeom>
          <a:solidFill>
            <a:srgbClr val="6A6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9" y="1425501"/>
            <a:ext cx="3683932" cy="2453499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923" y="1381508"/>
            <a:ext cx="2363579" cy="2541483"/>
          </a:xfrm>
          <a:prstGeom prst="rect">
            <a:avLst/>
          </a:prstGeom>
          <a:effectLst>
            <a:softEdge rad="88900"/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478" y="1549277"/>
            <a:ext cx="3477199" cy="2329723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20" name="矩形 19"/>
          <p:cNvSpPr/>
          <p:nvPr/>
        </p:nvSpPr>
        <p:spPr>
          <a:xfrm>
            <a:off x="1544962" y="4245650"/>
            <a:ext cx="1501365" cy="55896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左转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158029" y="4246652"/>
            <a:ext cx="1501365" cy="55896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右转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053840" y="4208552"/>
            <a:ext cx="1501365" cy="55896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倒车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44590" y="6135493"/>
            <a:ext cx="32793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利用颜色识别目标</a:t>
            </a:r>
            <a:endParaRPr lang="zh-CN" altLang="en-US" sz="2800" dirty="0"/>
          </a:p>
        </p:txBody>
      </p:sp>
      <p:sp>
        <p:nvSpPr>
          <p:cNvPr id="2" name="文本框 1"/>
          <p:cNvSpPr txBox="1"/>
          <p:nvPr/>
        </p:nvSpPr>
        <p:spPr>
          <a:xfrm>
            <a:off x="7423785" y="6135370"/>
            <a:ext cx="47605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dirty="0"/>
              <a:t>利用不同的手势控制巡逻犬</a:t>
            </a:r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0" grpId="0" bldLvl="0" animBg="1"/>
          <p:bldP spid="21" grpId="0" animBg="1"/>
          <p:bldP spid="22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0" grpId="0" bldLvl="0" animBg="1"/>
          <p:bldP spid="21" grpId="0" animBg="1"/>
          <p:bldP spid="22" grpId="0" bldLvl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24"/>
          <p:cNvSpPr txBox="1">
            <a:spLocks noChangeArrowheads="1"/>
          </p:cNvSpPr>
          <p:nvPr/>
        </p:nvSpPr>
        <p:spPr bwMode="auto">
          <a:xfrm>
            <a:off x="1748155" y="2760980"/>
            <a:ext cx="3255645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迷你简汉真广标"/>
                <a:ea typeface="迷你简汉真广标"/>
                <a:cs typeface="迷你简汉真广标"/>
              </a:rPr>
              <a:t>PART </a:t>
            </a:r>
            <a:endParaRPr lang="en-US" altLang="zh-CN" sz="6000" dirty="0">
              <a:solidFill>
                <a:schemeClr val="tx1">
                  <a:lumMod val="95000"/>
                  <a:lumOff val="5000"/>
                </a:schemeClr>
              </a:solidFill>
              <a:latin typeface="迷你简汉真广标"/>
              <a:ea typeface="迷你简汉真广标"/>
              <a:cs typeface="迷你简汉真广标"/>
            </a:endParaRPr>
          </a:p>
          <a:p>
            <a:pPr algn="l" eaLnBrk="1" hangingPunct="1"/>
            <a:r>
              <a:rPr lang="en-US" altLang="zh-CN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迷你简汉真广标"/>
                <a:ea typeface="迷你简汉真广标"/>
                <a:cs typeface="迷你简汉真广标"/>
              </a:rPr>
              <a:t>THREE</a:t>
            </a:r>
            <a:endParaRPr lang="zh-CN" altLang="en-US" sz="6000" dirty="0">
              <a:solidFill>
                <a:schemeClr val="tx1">
                  <a:lumMod val="95000"/>
                  <a:lumOff val="5000"/>
                </a:schemeClr>
              </a:solidFill>
              <a:latin typeface="迷你简汉真广标"/>
              <a:ea typeface="迷你简汉真广标"/>
              <a:cs typeface="迷你简汉真广标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913961" y="875128"/>
            <a:ext cx="3588568" cy="5351501"/>
            <a:chOff x="-3522428" y="704095"/>
            <a:chExt cx="3588568" cy="5351501"/>
          </a:xfrm>
        </p:grpSpPr>
        <p:sp>
          <p:nvSpPr>
            <p:cNvPr id="22" name="任意多边形: 形状 21"/>
            <p:cNvSpPr/>
            <p:nvPr/>
          </p:nvSpPr>
          <p:spPr>
            <a:xfrm>
              <a:off x="-1709311" y="704161"/>
              <a:ext cx="1775451" cy="5351370"/>
            </a:xfrm>
            <a:custGeom>
              <a:avLst/>
              <a:gdLst/>
              <a:ahLst/>
              <a:cxnLst/>
              <a:rect l="l" t="t" r="r" b="b"/>
              <a:pathLst>
                <a:path w="1775451" h="5351370">
                  <a:moveTo>
                    <a:pt x="0" y="0"/>
                  </a:moveTo>
                  <a:lnTo>
                    <a:pt x="189375" y="5553"/>
                  </a:lnTo>
                  <a:cubicBezTo>
                    <a:pt x="623155" y="31773"/>
                    <a:pt x="963752" y="149765"/>
                    <a:pt x="1211165" y="359528"/>
                  </a:cubicBezTo>
                  <a:cubicBezTo>
                    <a:pt x="1493923" y="599257"/>
                    <a:pt x="1635301" y="939181"/>
                    <a:pt x="1635301" y="1379301"/>
                  </a:cubicBezTo>
                  <a:cubicBezTo>
                    <a:pt x="1635301" y="1691564"/>
                    <a:pt x="1547401" y="1955266"/>
                    <a:pt x="1371599" y="2170408"/>
                  </a:cubicBezTo>
                  <a:cubicBezTo>
                    <a:pt x="1195797" y="2385550"/>
                    <a:pt x="925948" y="2531232"/>
                    <a:pt x="562051" y="2607454"/>
                  </a:cubicBezTo>
                  <a:lnTo>
                    <a:pt x="562051" y="2622207"/>
                  </a:lnTo>
                  <a:cubicBezTo>
                    <a:pt x="940701" y="2664005"/>
                    <a:pt x="1237596" y="2793091"/>
                    <a:pt x="1452738" y="3009462"/>
                  </a:cubicBezTo>
                  <a:cubicBezTo>
                    <a:pt x="1667880" y="3225833"/>
                    <a:pt x="1775451" y="3501215"/>
                    <a:pt x="1775451" y="3835607"/>
                  </a:cubicBezTo>
                  <a:cubicBezTo>
                    <a:pt x="1775451" y="4327360"/>
                    <a:pt x="1622393" y="4702936"/>
                    <a:pt x="1316277" y="4962335"/>
                  </a:cubicBezTo>
                  <a:cubicBezTo>
                    <a:pt x="1048426" y="5189310"/>
                    <a:pt x="678448" y="5316984"/>
                    <a:pt x="206346" y="5345355"/>
                  </a:cubicBezTo>
                  <a:lnTo>
                    <a:pt x="0" y="5351370"/>
                  </a:lnTo>
                  <a:lnTo>
                    <a:pt x="0" y="4661599"/>
                  </a:lnTo>
                  <a:lnTo>
                    <a:pt x="204300" y="4647690"/>
                  </a:lnTo>
                  <a:cubicBezTo>
                    <a:pt x="397928" y="4619569"/>
                    <a:pt x="552831" y="4549264"/>
                    <a:pt x="669007" y="4436775"/>
                  </a:cubicBezTo>
                  <a:cubicBezTo>
                    <a:pt x="823909" y="4286790"/>
                    <a:pt x="901360" y="4072878"/>
                    <a:pt x="901360" y="3795037"/>
                  </a:cubicBezTo>
                  <a:cubicBezTo>
                    <a:pt x="901360" y="3539325"/>
                    <a:pt x="805468" y="3340780"/>
                    <a:pt x="613685" y="3199401"/>
                  </a:cubicBezTo>
                  <a:cubicBezTo>
                    <a:pt x="469847" y="3093368"/>
                    <a:pt x="275528" y="3027096"/>
                    <a:pt x="30727" y="3000587"/>
                  </a:cubicBezTo>
                  <a:lnTo>
                    <a:pt x="0" y="2998175"/>
                  </a:lnTo>
                  <a:lnTo>
                    <a:pt x="0" y="2267036"/>
                  </a:lnTo>
                  <a:lnTo>
                    <a:pt x="190470" y="2230802"/>
                  </a:lnTo>
                  <a:cubicBezTo>
                    <a:pt x="317711" y="2196072"/>
                    <a:pt x="425590" y="2143977"/>
                    <a:pt x="514105" y="2074516"/>
                  </a:cubicBezTo>
                  <a:cubicBezTo>
                    <a:pt x="691136" y="1935596"/>
                    <a:pt x="779651" y="1737051"/>
                    <a:pt x="779651" y="1478881"/>
                  </a:cubicBezTo>
                  <a:cubicBezTo>
                    <a:pt x="779651" y="1213334"/>
                    <a:pt x="711421" y="1014789"/>
                    <a:pt x="574959" y="883245"/>
                  </a:cubicBezTo>
                  <a:cubicBezTo>
                    <a:pt x="472613" y="784587"/>
                    <a:pt x="336728" y="722926"/>
                    <a:pt x="167304" y="698261"/>
                  </a:cubicBezTo>
                  <a:lnTo>
                    <a:pt x="0" y="686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Microsoft YaHei Light" panose="020B0502040204020203" pitchFamily="34" charset="-122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-3411784" y="704095"/>
              <a:ext cx="1702472" cy="1456818"/>
            </a:xfrm>
            <a:custGeom>
              <a:avLst/>
              <a:gdLst/>
              <a:ahLst/>
              <a:cxnLst/>
              <a:rect l="l" t="t" r="r" b="b"/>
              <a:pathLst>
                <a:path w="1702472" h="1456818">
                  <a:moveTo>
                    <a:pt x="1700236" y="0"/>
                  </a:moveTo>
                  <a:lnTo>
                    <a:pt x="1702472" y="66"/>
                  </a:lnTo>
                  <a:lnTo>
                    <a:pt x="1702472" y="686903"/>
                  </a:lnTo>
                  <a:lnTo>
                    <a:pt x="1689172" y="685995"/>
                  </a:lnTo>
                  <a:cubicBezTo>
                    <a:pt x="1182666" y="685995"/>
                    <a:pt x="899908" y="942936"/>
                    <a:pt x="840898" y="1456818"/>
                  </a:cubicBezTo>
                  <a:lnTo>
                    <a:pt x="0" y="1394119"/>
                  </a:lnTo>
                  <a:cubicBezTo>
                    <a:pt x="51634" y="951542"/>
                    <a:pt x="227436" y="608544"/>
                    <a:pt x="527405" y="365126"/>
                  </a:cubicBezTo>
                  <a:cubicBezTo>
                    <a:pt x="827375" y="121709"/>
                    <a:pt x="1218318" y="0"/>
                    <a:pt x="1700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Microsoft YaHei Light" panose="020B0502040204020203" pitchFamily="34" charset="-122"/>
              </a:endParaRP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-2320092" y="2971197"/>
              <a:ext cx="610780" cy="731139"/>
            </a:xfrm>
            <a:custGeom>
              <a:avLst/>
              <a:gdLst/>
              <a:ahLst/>
              <a:cxnLst/>
              <a:rect l="l" t="t" r="r" b="b"/>
              <a:pathLst>
                <a:path w="610780" h="731139">
                  <a:moveTo>
                    <a:pt x="610780" y="0"/>
                  </a:moveTo>
                  <a:lnTo>
                    <a:pt x="610780" y="731139"/>
                  </a:lnTo>
                  <a:lnTo>
                    <a:pt x="514900" y="723611"/>
                  </a:lnTo>
                  <a:cubicBezTo>
                    <a:pt x="471295" y="721402"/>
                    <a:pt x="426288" y="720297"/>
                    <a:pt x="379879" y="720297"/>
                  </a:cubicBezTo>
                  <a:lnTo>
                    <a:pt x="0" y="720297"/>
                  </a:lnTo>
                  <a:lnTo>
                    <a:pt x="0" y="15861"/>
                  </a:lnTo>
                  <a:lnTo>
                    <a:pt x="361438" y="15861"/>
                  </a:lnTo>
                  <a:cubicBezTo>
                    <a:pt x="444421" y="15861"/>
                    <a:pt x="522564" y="11520"/>
                    <a:pt x="595866" y="2837"/>
                  </a:cubicBezTo>
                  <a:lnTo>
                    <a:pt x="6107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Microsoft YaHei Light" panose="020B0502040204020203" pitchFamily="34" charset="-122"/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-3522428" y="4528703"/>
              <a:ext cx="1813116" cy="1526893"/>
            </a:xfrm>
            <a:custGeom>
              <a:avLst/>
              <a:gdLst/>
              <a:ahLst/>
              <a:cxnLst/>
              <a:rect l="l" t="t" r="r" b="b"/>
              <a:pathLst>
                <a:path w="1813116" h="1526893">
                  <a:moveTo>
                    <a:pt x="859338" y="0"/>
                  </a:moveTo>
                  <a:cubicBezTo>
                    <a:pt x="898678" y="285217"/>
                    <a:pt x="997029" y="496056"/>
                    <a:pt x="1154390" y="632517"/>
                  </a:cubicBezTo>
                  <a:cubicBezTo>
                    <a:pt x="1311751" y="768979"/>
                    <a:pt x="1530581" y="837209"/>
                    <a:pt x="1810880" y="837209"/>
                  </a:cubicBezTo>
                  <a:lnTo>
                    <a:pt x="1813116" y="837057"/>
                  </a:lnTo>
                  <a:lnTo>
                    <a:pt x="1813116" y="1526828"/>
                  </a:lnTo>
                  <a:lnTo>
                    <a:pt x="1810880" y="1526893"/>
                  </a:lnTo>
                  <a:cubicBezTo>
                    <a:pt x="1277328" y="1526893"/>
                    <a:pt x="856879" y="1405799"/>
                    <a:pt x="549534" y="1163611"/>
                  </a:cubicBezTo>
                  <a:cubicBezTo>
                    <a:pt x="242188" y="921422"/>
                    <a:pt x="59010" y="559369"/>
                    <a:pt x="0" y="77451"/>
                  </a:cubicBezTo>
                  <a:lnTo>
                    <a:pt x="8593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Microsoft YaHei Light" panose="020B0502040204020203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7795132" y="5635795"/>
            <a:ext cx="43253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项目分工</a:t>
            </a:r>
            <a:endParaRPr lang="zh-CN" altLang="en-US" sz="36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11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75757" y="315276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项目分工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2360" y="1482725"/>
            <a:ext cx="10287000" cy="4123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项目分工</a:t>
            </a:r>
            <a:endParaRPr lang="zh-CN" altLang="en-US" sz="2000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将人体骨架识别和手势识别分为一组</a:t>
            </a:r>
            <a:r>
              <a:rPr lang="zh-CN" altLang="en-US"/>
              <a:t>作为人体视觉部分。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将颜色识别和深度图像分析分为一组作为环境视觉部分。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将自动原地掉头和固定路线巡逻分为一组作为小车控制部分。</a:t>
            </a:r>
            <a:endParaRPr lang="zh-CN" altLang="en-US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sz="2000" b="1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sz="2000" b="1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组员分工</a:t>
            </a:r>
            <a:endParaRPr lang="zh-CN" altLang="en-US" sz="2000" b="1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每个小组成员负责一项视觉部分。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小组成员一同负责控制部分，一个组员负责写算法，一个组员负责测试和完善。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12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75757" y="315276"/>
            <a:ext cx="264687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大致时间节点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1250" y="1883410"/>
            <a:ext cx="1028700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控制部分时间点</a:t>
            </a:r>
            <a:endParaRPr lang="zh-CN" altLang="en-US" sz="2000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12.18</a:t>
            </a:r>
            <a:r>
              <a:rPr lang="zh-CN" altLang="en-US"/>
              <a:t>前完成控制部分算法实现和测试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lvl="0" indent="0">
              <a:buFont typeface="Arial" panose="020B0604020202020204" pitchFamily="34" charset="0"/>
              <a:buNone/>
            </a:pPr>
            <a:endParaRPr lang="zh-CN" altLang="en-US" sz="2000" b="1"/>
          </a:p>
          <a:p>
            <a:pPr lvl="0" indent="0">
              <a:buFont typeface="Arial" panose="020B0604020202020204" pitchFamily="34" charset="0"/>
              <a:buNone/>
            </a:pPr>
            <a:endParaRPr lang="zh-CN" altLang="en-US" sz="2000" b="1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sz="2000" b="1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视觉部分时间点</a:t>
            </a:r>
            <a:endParaRPr lang="zh-CN" altLang="en-US" sz="2000" b="1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1</a:t>
            </a:r>
            <a:r>
              <a:rPr lang="zh-CN" altLang="en-US"/>
              <a:t>月前完成每个小组成员负责的视觉部分，包括实现和测试。</a:t>
            </a:r>
            <a:endParaRPr lang="zh-CN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24"/>
          <p:cNvSpPr txBox="1">
            <a:spLocks noChangeArrowheads="1"/>
          </p:cNvSpPr>
          <p:nvPr/>
        </p:nvSpPr>
        <p:spPr bwMode="auto">
          <a:xfrm>
            <a:off x="1535567" y="2925383"/>
            <a:ext cx="2519362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迷你简汉真广标"/>
                <a:ea typeface="迷你简汉真广标"/>
                <a:cs typeface="迷你简汉真广标"/>
              </a:rPr>
              <a:t>PART</a:t>
            </a:r>
            <a:endParaRPr lang="en-US" altLang="zh-CN" sz="6000" dirty="0">
              <a:solidFill>
                <a:schemeClr val="tx1">
                  <a:lumMod val="95000"/>
                  <a:lumOff val="5000"/>
                </a:schemeClr>
              </a:solidFill>
              <a:latin typeface="迷你简汉真广标"/>
              <a:ea typeface="迷你简汉真广标"/>
              <a:cs typeface="迷你简汉真广标"/>
            </a:endParaRPr>
          </a:p>
          <a:p>
            <a:pPr eaLnBrk="1" hangingPunct="1"/>
            <a:r>
              <a:rPr lang="en-US" altLang="zh-CN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迷你简汉真广标"/>
                <a:ea typeface="迷你简汉真广标"/>
                <a:cs typeface="迷你简汉真广标"/>
              </a:rPr>
              <a:t>FOUR</a:t>
            </a:r>
            <a:endParaRPr lang="zh-CN" altLang="en-US" sz="6000" dirty="0">
              <a:solidFill>
                <a:schemeClr val="tx1">
                  <a:lumMod val="95000"/>
                  <a:lumOff val="5000"/>
                </a:schemeClr>
              </a:solidFill>
              <a:latin typeface="迷你简汉真广标"/>
              <a:ea typeface="迷你简汉真广标"/>
              <a:cs typeface="迷你简汉真广标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971499" y="1030030"/>
            <a:ext cx="3880485" cy="5196840"/>
            <a:chOff x="-3944524" y="1072014"/>
            <a:chExt cx="3880485" cy="5196840"/>
          </a:xfrm>
        </p:grpSpPr>
        <p:sp>
          <p:nvSpPr>
            <p:cNvPr id="25" name="文本框 24"/>
            <p:cNvSpPr txBox="1"/>
            <p:nvPr/>
          </p:nvSpPr>
          <p:spPr>
            <a:xfrm>
              <a:off x="-1640109" y="1072649"/>
              <a:ext cx="1576070" cy="5196205"/>
            </a:xfrm>
            <a:custGeom>
              <a:avLst/>
              <a:gdLst/>
              <a:ahLst/>
              <a:cxnLst/>
              <a:rect l="l" t="t" r="r" b="b"/>
              <a:pathLst>
                <a:path w="1575805" h="5196599">
                  <a:moveTo>
                    <a:pt x="0" y="0"/>
                  </a:moveTo>
                  <a:lnTo>
                    <a:pt x="816047" y="0"/>
                  </a:lnTo>
                  <a:lnTo>
                    <a:pt x="816047" y="3422600"/>
                  </a:lnTo>
                  <a:lnTo>
                    <a:pt x="1575805" y="3422600"/>
                  </a:lnTo>
                  <a:lnTo>
                    <a:pt x="1575805" y="4108596"/>
                  </a:lnTo>
                  <a:lnTo>
                    <a:pt x="816047" y="4108596"/>
                  </a:lnTo>
                  <a:lnTo>
                    <a:pt x="816047" y="5196599"/>
                  </a:lnTo>
                  <a:lnTo>
                    <a:pt x="967" y="5196599"/>
                  </a:lnTo>
                  <a:lnTo>
                    <a:pt x="967" y="4108596"/>
                  </a:lnTo>
                  <a:lnTo>
                    <a:pt x="0" y="4108596"/>
                  </a:lnTo>
                  <a:lnTo>
                    <a:pt x="0" y="3422600"/>
                  </a:lnTo>
                  <a:lnTo>
                    <a:pt x="967" y="3422600"/>
                  </a:lnTo>
                  <a:lnTo>
                    <a:pt x="967" y="885155"/>
                  </a:lnTo>
                  <a:lnTo>
                    <a:pt x="0" y="886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>
                <a:defRPr sz="59500">
                  <a:ea typeface="迷你简汉真广标" panose="02010609000101010101" pitchFamily="49" charset="-122"/>
                </a:defRPr>
              </a:lvl1pPr>
            </a:lstStyle>
            <a:p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-3944524" y="1072014"/>
              <a:ext cx="2307813" cy="4108596"/>
            </a:xfrm>
            <a:custGeom>
              <a:avLst/>
              <a:gdLst/>
              <a:ahLst/>
              <a:cxnLst/>
              <a:rect l="l" t="t" r="r" b="b"/>
              <a:pathLst>
                <a:path w="2307813" h="4108596">
                  <a:moveTo>
                    <a:pt x="2142813" y="0"/>
                  </a:moveTo>
                  <a:lnTo>
                    <a:pt x="2307813" y="0"/>
                  </a:lnTo>
                  <a:lnTo>
                    <a:pt x="2307813" y="886720"/>
                  </a:lnTo>
                  <a:lnTo>
                    <a:pt x="741317" y="3422600"/>
                  </a:lnTo>
                  <a:lnTo>
                    <a:pt x="2307813" y="3422600"/>
                  </a:lnTo>
                  <a:lnTo>
                    <a:pt x="2307813" y="4108596"/>
                  </a:lnTo>
                  <a:lnTo>
                    <a:pt x="0" y="4108596"/>
                  </a:lnTo>
                  <a:lnTo>
                    <a:pt x="0" y="3411536"/>
                  </a:lnTo>
                  <a:lnTo>
                    <a:pt x="2142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>
                <a:defRPr sz="59500">
                  <a:ea typeface="迷你简汉真广标" panose="02010609000101010101" pitchFamily="49" charset="-122"/>
                </a:defRPr>
              </a:lvl1pPr>
            </a:lstStyle>
            <a:p>
              <a:endParaRPr lang="en-US" altLang="zh-CN" dirty="0"/>
            </a:p>
          </p:txBody>
        </p:sp>
      </p:grpSp>
      <p:sp>
        <p:nvSpPr>
          <p:cNvPr id="9" name="矩形 8"/>
          <p:cNvSpPr/>
          <p:nvPr/>
        </p:nvSpPr>
        <p:spPr>
          <a:xfrm>
            <a:off x="7851647" y="4864905"/>
            <a:ext cx="389185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Problems</a:t>
            </a:r>
            <a:endParaRPr lang="en-US" altLang="zh-CN" sz="36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CN" sz="36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endParaRPr lang="en-US" altLang="zh-CN" sz="36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CN" sz="36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Further work</a:t>
            </a:r>
            <a:endParaRPr lang="zh-CN" altLang="en-US" sz="36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13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64854" y="326979"/>
            <a:ext cx="1811020" cy="5835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问题难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点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57580" y="1019810"/>
            <a:ext cx="9033510" cy="5046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+mn-ea"/>
              </a:rPr>
              <a:t>人体骨架识别</a:t>
            </a:r>
            <a:endParaRPr lang="zh-CN" altLang="en-US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接口复杂度问题</a:t>
            </a:r>
            <a:endParaRPr lang="zh-CN" altLang="en-US" sz="2000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sz="2000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目标距离摄像头的远近对于骨架识别的影响</a:t>
            </a:r>
            <a:endParaRPr lang="zh-CN" altLang="en-US" sz="2000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+mn-ea"/>
              </a:rPr>
              <a:t>手势识别</a:t>
            </a:r>
            <a:endParaRPr lang="zh-CN" altLang="en-US" sz="2000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sz="2000" b="1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动态的动作对于识别的影响</a:t>
            </a:r>
            <a:endParaRPr lang="zh-CN" altLang="en-US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识别算法对于手势的辨识度的影响</a:t>
            </a:r>
            <a:endParaRPr lang="zh-CN" altLang="en-US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+mn-ea"/>
              </a:rPr>
              <a:t>颜色感知</a:t>
            </a:r>
            <a:endParaRPr lang="zh-CN" altLang="en-US" sz="2000" b="1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b="1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算法对于颜色的识别度的影响</a:t>
            </a:r>
            <a:endParaRPr lang="zh-CN" altLang="en-US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dirty="0">
              <a:latin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算法对于噪声颜色的排除能力</a:t>
            </a:r>
            <a:endParaRPr lang="zh-CN" altLang="en-US" dirty="0">
              <a:latin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14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57294" y="326979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未来工作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57580" y="1157605"/>
            <a:ext cx="903351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+mn-ea"/>
              </a:rPr>
              <a:t>使用百度</a:t>
            </a:r>
            <a:r>
              <a:rPr lang="en-US" altLang="zh-CN" sz="2000" b="1" dirty="0">
                <a:latin typeface="+mn-ea"/>
              </a:rPr>
              <a:t>AI</a:t>
            </a:r>
            <a:r>
              <a:rPr lang="zh-CN" altLang="en-US" sz="2000" b="1" dirty="0">
                <a:latin typeface="+mn-ea"/>
              </a:rPr>
              <a:t>平台的人体识别</a:t>
            </a:r>
            <a:r>
              <a:rPr lang="en-US" altLang="zh-CN" sz="2000" b="1" dirty="0">
                <a:latin typeface="+mn-ea"/>
              </a:rPr>
              <a:t>SDK</a:t>
            </a:r>
            <a:r>
              <a:rPr lang="zh-CN" altLang="en-US" sz="2000" b="1" dirty="0">
                <a:latin typeface="+mn-ea"/>
              </a:rPr>
              <a:t>，进行</a:t>
            </a:r>
            <a:r>
              <a:rPr lang="zh-CN" altLang="zh-CN" sz="2000" b="1" dirty="0">
                <a:sym typeface="+mn-ea"/>
              </a:rPr>
              <a:t>人体关键点识别</a:t>
            </a:r>
            <a:endParaRPr lang="zh-CN" altLang="zh-CN" sz="2000" b="1" dirty="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zh-CN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zh-CN" sz="2000" dirty="0">
                <a:sym typeface="+mn-ea"/>
              </a:rPr>
              <a:t>检测图片中的所有人体，输出每个人体的21个主要关键点，包含头顶、五官、脖颈、四肢等部位，同时输出人体的坐标信息和数量。</a:t>
            </a:r>
            <a:endParaRPr lang="zh-CN" altLang="zh-CN" sz="2000" dirty="0"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zh-CN" sz="2000" dirty="0"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zh-CN" sz="2000" dirty="0">
                <a:sym typeface="+mn-ea"/>
              </a:rPr>
              <a:t>支持多人检测、人体位置重叠、遮挡、背面、侧面、中低空俯拍、大动作等复杂场景。</a:t>
            </a:r>
            <a:endParaRPr lang="zh-CN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000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5790" y="3524250"/>
            <a:ext cx="4743450" cy="29502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15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57294" y="326979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未来工作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57580" y="2429510"/>
            <a:ext cx="9033510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+mn-ea"/>
              </a:rPr>
              <a:t>提高在目标颜色辨识度比较低的情况下识别目标的精确度</a:t>
            </a:r>
            <a:endParaRPr lang="zh-CN" altLang="zh-CN" sz="2000" b="1" dirty="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zh-CN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zh-CN" sz="2000" dirty="0">
                <a:sym typeface="+mn-ea"/>
              </a:rPr>
              <a:t>辅助使用多种颜色编码方式，比如</a:t>
            </a:r>
            <a:r>
              <a:rPr lang="en-US" altLang="zh-CN" sz="2000" dirty="0">
                <a:sym typeface="+mn-ea"/>
              </a:rPr>
              <a:t>RGB</a:t>
            </a:r>
            <a:r>
              <a:rPr lang="zh-CN" altLang="en-US" sz="2000" dirty="0">
                <a:sym typeface="+mn-ea"/>
              </a:rPr>
              <a:t>图像转换为</a:t>
            </a:r>
            <a:r>
              <a:rPr lang="en-US" altLang="zh-CN" sz="2000" dirty="0">
                <a:sym typeface="+mn-ea"/>
              </a:rPr>
              <a:t>HSL</a:t>
            </a:r>
            <a:r>
              <a:rPr lang="zh-CN" altLang="en-US" sz="2000" dirty="0">
                <a:sym typeface="+mn-ea"/>
              </a:rPr>
              <a:t>空间能提高辨识度</a:t>
            </a:r>
            <a:endParaRPr lang="zh-CN" altLang="en-US" sz="2000" dirty="0"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sz="2000" dirty="0"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ym typeface="+mn-ea"/>
              </a:rPr>
              <a:t>HSL</a:t>
            </a:r>
            <a:r>
              <a:rPr lang="zh-CN" altLang="en-US" sz="2000" dirty="0">
                <a:sym typeface="+mn-ea"/>
              </a:rPr>
              <a:t>编码空间就是色相、饱和度和亮度</a:t>
            </a:r>
            <a:endParaRPr lang="zh-CN" altLang="zh-CN" sz="2000" dirty="0"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2074863" y="-592138"/>
            <a:ext cx="8042275" cy="80422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862138" y="-804863"/>
            <a:ext cx="8467725" cy="8467726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1976438" y="2074863"/>
            <a:ext cx="163512" cy="16351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6" name="椭圆 15"/>
          <p:cNvSpPr/>
          <p:nvPr/>
        </p:nvSpPr>
        <p:spPr bwMode="auto">
          <a:xfrm>
            <a:off x="1820863" y="2332038"/>
            <a:ext cx="295275" cy="2952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7" name="椭圆 16"/>
          <p:cNvSpPr/>
          <p:nvPr/>
        </p:nvSpPr>
        <p:spPr bwMode="auto">
          <a:xfrm>
            <a:off x="1820863" y="2705100"/>
            <a:ext cx="163512" cy="1635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9899650" y="5048250"/>
            <a:ext cx="165100" cy="16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686925" y="5324475"/>
            <a:ext cx="296863" cy="2952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9539288" y="5697538"/>
            <a:ext cx="165100" cy="16351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9" name="六边形 28"/>
          <p:cNvSpPr/>
          <p:nvPr/>
        </p:nvSpPr>
        <p:spPr>
          <a:xfrm rot="5400000">
            <a:off x="4917962" y="943831"/>
            <a:ext cx="2234461" cy="192626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8" name="六边形 27"/>
          <p:cNvSpPr/>
          <p:nvPr/>
        </p:nvSpPr>
        <p:spPr>
          <a:xfrm rot="5400000">
            <a:off x="4875582" y="825204"/>
            <a:ext cx="2194773" cy="189204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2" name="TextBox 4"/>
          <p:cNvSpPr txBox="1"/>
          <p:nvPr/>
        </p:nvSpPr>
        <p:spPr>
          <a:xfrm>
            <a:off x="2926094" y="3203273"/>
            <a:ext cx="6401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4800" dirty="0">
                <a:solidFill>
                  <a:schemeClr val="bg2">
                    <a:lumMod val="25000"/>
                  </a:schemeClr>
                </a:solidFill>
                <a:latin typeface="迷你简菱心" panose="02010609000101010101" pitchFamily="49" charset="-122"/>
                <a:ea typeface="迷你简菱心" panose="02010609000101010101" pitchFamily="49" charset="-122"/>
                <a:cs typeface="+mn-ea"/>
                <a:sym typeface="+mn-lt"/>
              </a:rPr>
              <a:t>感谢观看</a:t>
            </a:r>
            <a:r>
              <a:rPr lang="en-US" altLang="zh-CN" sz="4800" dirty="0">
                <a:solidFill>
                  <a:schemeClr val="bg2">
                    <a:lumMod val="25000"/>
                  </a:schemeClr>
                </a:solidFill>
                <a:latin typeface="迷你简菱心" panose="02010609000101010101" pitchFamily="49" charset="-122"/>
                <a:ea typeface="迷你简菱心" panose="02010609000101010101" pitchFamily="49" charset="-122"/>
                <a:cs typeface="+mn-ea"/>
                <a:sym typeface="+mn-lt"/>
              </a:rPr>
              <a:t>  THANKS</a:t>
            </a:r>
            <a:endParaRPr lang="zh-CN" altLang="en-US" sz="4800" dirty="0">
              <a:solidFill>
                <a:schemeClr val="bg2">
                  <a:lumMod val="25000"/>
                </a:schemeClr>
              </a:solidFill>
              <a:latin typeface="迷你简菱心" panose="02010609000101010101" pitchFamily="49" charset="-122"/>
              <a:ea typeface="迷你简菱心" panose="02010609000101010101" pitchFamily="49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9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 rot="1451767">
            <a:off x="6148858" y="1292186"/>
            <a:ext cx="4124681" cy="2182426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4" name="任意多边形 36"/>
          <p:cNvSpPr/>
          <p:nvPr/>
        </p:nvSpPr>
        <p:spPr>
          <a:xfrm>
            <a:off x="-30184" y="4048123"/>
            <a:ext cx="12233163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 dirty="0">
              <a:ea typeface="Microsoft YaHei Light" panose="020B0502040204020203" pitchFamily="34" charset="-122"/>
            </a:endParaRPr>
          </a:p>
        </p:txBody>
      </p:sp>
      <p:sp>
        <p:nvSpPr>
          <p:cNvPr id="5" name="六边形 4"/>
          <p:cNvSpPr/>
          <p:nvPr/>
        </p:nvSpPr>
        <p:spPr>
          <a:xfrm rot="5400000">
            <a:off x="5146562" y="524732"/>
            <a:ext cx="2234461" cy="1926260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6" name="六边形 5"/>
          <p:cNvSpPr/>
          <p:nvPr/>
        </p:nvSpPr>
        <p:spPr>
          <a:xfrm rot="5400000">
            <a:off x="5104182" y="406105"/>
            <a:ext cx="2194773" cy="1892046"/>
          </a:xfrm>
          <a:prstGeom prst="hexag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30418" y="844296"/>
            <a:ext cx="19171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</a:t>
            </a:r>
            <a:endParaRPr lang="zh-CN" altLang="en-US" sz="5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六边形 13"/>
          <p:cNvSpPr/>
          <p:nvPr/>
        </p:nvSpPr>
        <p:spPr>
          <a:xfrm rot="5400000">
            <a:off x="3695576" y="3545004"/>
            <a:ext cx="1468782" cy="1236779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942057" y="3766400"/>
            <a:ext cx="975820" cy="859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功能介绍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六边形 19"/>
          <p:cNvSpPr/>
          <p:nvPr/>
        </p:nvSpPr>
        <p:spPr>
          <a:xfrm rot="5400000">
            <a:off x="9910520" y="4494779"/>
            <a:ext cx="1396951" cy="120426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211135" y="4684074"/>
            <a:ext cx="9972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未来工作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六边形 9"/>
          <p:cNvSpPr/>
          <p:nvPr/>
        </p:nvSpPr>
        <p:spPr>
          <a:xfrm rot="5400000">
            <a:off x="884529" y="3366952"/>
            <a:ext cx="1396951" cy="1204268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67282" y="3502461"/>
            <a:ext cx="8314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自我介绍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六边形 16"/>
          <p:cNvSpPr/>
          <p:nvPr/>
        </p:nvSpPr>
        <p:spPr>
          <a:xfrm rot="5400000">
            <a:off x="6948830" y="4470670"/>
            <a:ext cx="1396951" cy="1204268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077330" y="4625479"/>
            <a:ext cx="10641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项目分工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2"/>
          <p:cNvGrpSpPr/>
          <p:nvPr/>
        </p:nvGrpSpPr>
        <p:grpSpPr bwMode="auto">
          <a:xfrm>
            <a:off x="3905249" y="1031875"/>
            <a:ext cx="2452688" cy="5156200"/>
            <a:chOff x="5258250" y="1050900"/>
            <a:chExt cx="2452035" cy="5156930"/>
          </a:xfrm>
        </p:grpSpPr>
        <p:sp>
          <p:nvSpPr>
            <p:cNvPr id="3" name="文本框 2"/>
            <p:cNvSpPr txBox="1"/>
            <p:nvPr/>
          </p:nvSpPr>
          <p:spPr>
            <a:xfrm>
              <a:off x="7038951" y="1050900"/>
              <a:ext cx="671334" cy="5156930"/>
            </a:xfrm>
            <a:custGeom>
              <a:avLst/>
              <a:gdLst>
                <a:gd name="connsiteX0" fmla="*/ 0 w 671085"/>
                <a:gd name="connsiteY0" fmla="*/ 0 h 5156930"/>
                <a:gd name="connsiteX1" fmla="*/ 671085 w 671085"/>
                <a:gd name="connsiteY1" fmla="*/ 0 h 5156930"/>
                <a:gd name="connsiteX2" fmla="*/ 671085 w 671085"/>
                <a:gd name="connsiteY2" fmla="*/ 5156930 h 5156930"/>
                <a:gd name="connsiteX3" fmla="*/ 0 w 671085"/>
                <a:gd name="connsiteY3" fmla="*/ 5156930 h 515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085" h="5156930">
                  <a:moveTo>
                    <a:pt x="0" y="0"/>
                  </a:moveTo>
                  <a:lnTo>
                    <a:pt x="671085" y="0"/>
                  </a:lnTo>
                  <a:lnTo>
                    <a:pt x="671085" y="5156930"/>
                  </a:lnTo>
                  <a:lnTo>
                    <a:pt x="0" y="51569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59500" dirty="0">
                <a:latin typeface="迷你简汉真广标" panose="02010609000101010101" pitchFamily="49" charset="-122"/>
                <a:ea typeface="迷你简汉真广标" panose="02010609000101010101" pitchFamily="49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258250" y="1050900"/>
              <a:ext cx="1780701" cy="5156930"/>
            </a:xfrm>
            <a:custGeom>
              <a:avLst/>
              <a:gdLst>
                <a:gd name="connsiteX0" fmla="*/ 685004 w 1780950"/>
                <a:gd name="connsiteY0" fmla="*/ 0 h 5156930"/>
                <a:gd name="connsiteX1" fmla="*/ 1780950 w 1780950"/>
                <a:gd name="connsiteY1" fmla="*/ 0 h 5156930"/>
                <a:gd name="connsiteX2" fmla="*/ 1780950 w 1780950"/>
                <a:gd name="connsiteY2" fmla="*/ 5156930 h 5156930"/>
                <a:gd name="connsiteX3" fmla="*/ 1275818 w 1780950"/>
                <a:gd name="connsiteY3" fmla="*/ 5156930 h 5156930"/>
                <a:gd name="connsiteX4" fmla="*/ 1275818 w 1780950"/>
                <a:gd name="connsiteY4" fmla="*/ 916932 h 5156930"/>
                <a:gd name="connsiteX5" fmla="*/ 0 w 1780950"/>
                <a:gd name="connsiteY5" fmla="*/ 916932 h 515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0950" h="5156930">
                  <a:moveTo>
                    <a:pt x="685004" y="0"/>
                  </a:moveTo>
                  <a:lnTo>
                    <a:pt x="1780950" y="0"/>
                  </a:lnTo>
                  <a:lnTo>
                    <a:pt x="1780950" y="5156930"/>
                  </a:lnTo>
                  <a:lnTo>
                    <a:pt x="1275818" y="5156930"/>
                  </a:lnTo>
                  <a:lnTo>
                    <a:pt x="1275818" y="916932"/>
                  </a:lnTo>
                  <a:lnTo>
                    <a:pt x="0" y="91693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59500" dirty="0">
                <a:latin typeface="迷你简汉真广标" panose="02010609000101010101" pitchFamily="49" charset="-122"/>
                <a:ea typeface="迷你简汉真广标" panose="02010609000101010101" pitchFamily="49" charset="-122"/>
              </a:endParaRPr>
            </a:p>
          </p:txBody>
        </p:sp>
      </p:grpSp>
      <p:sp>
        <p:nvSpPr>
          <p:cNvPr id="7" name="文本框 24"/>
          <p:cNvSpPr txBox="1">
            <a:spLocks noChangeArrowheads="1"/>
          </p:cNvSpPr>
          <p:nvPr/>
        </p:nvSpPr>
        <p:spPr bwMode="auto">
          <a:xfrm>
            <a:off x="2304436" y="2698467"/>
            <a:ext cx="2770218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eaLnBrk="1" hangingPunct="1"/>
            <a:r>
              <a:rPr lang="en-US" altLang="zh-CN" sz="6000" dirty="0">
                <a:latin typeface="迷你简汉真广标"/>
                <a:ea typeface="迷你简汉真广标"/>
                <a:cs typeface="迷你简汉真广标"/>
              </a:rPr>
              <a:t>PART     ONE</a:t>
            </a:r>
            <a:endParaRPr lang="zh-CN" altLang="en-US" sz="6000" dirty="0">
              <a:latin typeface="迷你简汉真广标"/>
              <a:ea typeface="迷你简汉真广标"/>
              <a:cs typeface="迷你简汉真广标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677214" y="5625720"/>
            <a:ext cx="38918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自我介绍</a:t>
            </a:r>
            <a:endParaRPr lang="zh-CN" altLang="en-US" sz="36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245294"/>
            <a:ext cx="12192000" cy="3214653"/>
          </a:xfrm>
          <a:prstGeom prst="rect">
            <a:avLst/>
          </a:prstGeom>
          <a:solidFill>
            <a:srgbClr val="6A6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08488" y="267889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自我介绍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03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32" name="组合 31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8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34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5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6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0" y="2177415"/>
            <a:ext cx="3288665" cy="3044825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2" name="矩形 1"/>
          <p:cNvSpPr/>
          <p:nvPr/>
        </p:nvSpPr>
        <p:spPr>
          <a:xfrm>
            <a:off x="1509395" y="564515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社团活动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99710" y="562864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电影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089390" y="564515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游戏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625" y="1891030"/>
            <a:ext cx="3517900" cy="3354070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0" y="2510155"/>
            <a:ext cx="3382010" cy="253619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368300" dist="50800" dir="5400000" algn="ctr" rotWithShape="0">
              <a:srgbClr val="000000">
                <a:alpha val="93000"/>
              </a:srgbClr>
            </a:outerShdw>
            <a:softEdge rad="38100"/>
          </a:effectLst>
        </p:spPr>
      </p:pic>
      <p:sp>
        <p:nvSpPr>
          <p:cNvPr id="11" name="文本框 10"/>
          <p:cNvSpPr txBox="1"/>
          <p:nvPr/>
        </p:nvSpPr>
        <p:spPr>
          <a:xfrm>
            <a:off x="7161530" y="492125"/>
            <a:ext cx="262191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李昊</a:t>
            </a:r>
            <a:endParaRPr lang="zh-CN" altLang="en-US" sz="3600"/>
          </a:p>
          <a:p>
            <a:r>
              <a:rPr lang="en-US" altLang="zh-CN" sz="2000" b="1"/>
              <a:t>17</a:t>
            </a:r>
            <a:r>
              <a:rPr lang="zh-CN" altLang="en-US" sz="2000" b="1"/>
              <a:t>级计算机系本科生</a:t>
            </a:r>
            <a:endParaRPr lang="zh-CN" altLang="en-US" sz="2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245294"/>
            <a:ext cx="12192000" cy="3214653"/>
          </a:xfrm>
          <a:prstGeom prst="rect">
            <a:avLst/>
          </a:prstGeom>
          <a:solidFill>
            <a:srgbClr val="6A6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Microsoft YaHei Light" panose="020B0502040204020203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08488" y="267889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自我介绍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03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32" name="组合 31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8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34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5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6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2" name="矩形 1"/>
          <p:cNvSpPr/>
          <p:nvPr/>
        </p:nvSpPr>
        <p:spPr>
          <a:xfrm>
            <a:off x="1275080" y="5350510"/>
            <a:ext cx="1903730" cy="80645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学工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信科学生会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45430" y="559816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码代码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70420" y="559816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篮球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70420" y="353060"/>
            <a:ext cx="2621915" cy="1537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松山鐘迪</a:t>
            </a:r>
            <a:endParaRPr lang="zh-CN" altLang="en-US" sz="3600"/>
          </a:p>
          <a:p>
            <a:endParaRPr lang="ja-JP" altLang="en-US" b="1"/>
          </a:p>
          <a:p>
            <a:r>
              <a:rPr lang="ja-JP" altLang="en-US" b="1"/>
              <a:t>まつやま　かねふみ</a:t>
            </a:r>
            <a:r>
              <a:rPr lang="ja-JP" altLang="en-US" sz="2000" b="1"/>
              <a:t>　</a:t>
            </a:r>
            <a:endParaRPr lang="en-US" altLang="zh-CN" sz="2000" b="1"/>
          </a:p>
          <a:p>
            <a:r>
              <a:rPr lang="en-US" altLang="zh-CN" sz="2000" b="1"/>
              <a:t>17</a:t>
            </a:r>
            <a:r>
              <a:rPr lang="zh-CN" altLang="en-US" sz="2000" b="1"/>
              <a:t>级智能系本科生</a:t>
            </a:r>
            <a:endParaRPr lang="zh-CN" altLang="en-US" sz="2000" b="1"/>
          </a:p>
        </p:txBody>
      </p:sp>
      <p:sp>
        <p:nvSpPr>
          <p:cNvPr id="5" name="矩形 4"/>
          <p:cNvSpPr/>
          <p:nvPr/>
        </p:nvSpPr>
        <p:spPr>
          <a:xfrm>
            <a:off x="9030335" y="559816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日剧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11550" y="5598160"/>
            <a:ext cx="1501140" cy="5588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177800" dist="63500" dir="8100000" sx="104000" sy="104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游戏</a:t>
            </a:r>
            <a:endParaRPr lang="zh-CN" altLang="en-US" sz="2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81745" y="2395855"/>
            <a:ext cx="1798320" cy="26974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 descr="下载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705" y="2407285"/>
            <a:ext cx="3592830" cy="269494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6" name="图片 15" descr="u=1366395406,1224333221&amp;fm=26&amp;gp=0"/>
          <p:cNvPicPr>
            <a:picLocks noChangeAspect="1"/>
          </p:cNvPicPr>
          <p:nvPr/>
        </p:nvPicPr>
        <p:blipFill>
          <a:blip r:embed="rId3"/>
          <a:srcRect b="5556"/>
          <a:stretch>
            <a:fillRect/>
          </a:stretch>
        </p:blipFill>
        <p:spPr>
          <a:xfrm>
            <a:off x="6504940" y="2395855"/>
            <a:ext cx="2831465" cy="269621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8" name="图片 17" descr="IMG_20190708_1843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7245" y="2407285"/>
            <a:ext cx="3627120" cy="272034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 descr="92ccc40a3ae94fe9ba835fcea6771a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135" y="2407285"/>
            <a:ext cx="4071620" cy="271399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5" grpId="0" animBg="1"/>
      <p:bldP spid="12" grpId="0" animBg="1"/>
      <p:bldP spid="7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24"/>
          <p:cNvSpPr txBox="1">
            <a:spLocks noChangeArrowheads="1"/>
          </p:cNvSpPr>
          <p:nvPr/>
        </p:nvSpPr>
        <p:spPr bwMode="auto">
          <a:xfrm>
            <a:off x="2301649" y="2786889"/>
            <a:ext cx="2519362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bg2">
                    <a:lumMod val="50000"/>
                  </a:schemeClr>
                </a:solidFill>
                <a:latin typeface="迷你简汉真广标"/>
                <a:ea typeface="迷你简汉真广标"/>
                <a:cs typeface="迷你简汉真广标"/>
              </a:rPr>
              <a:t>PART TWO</a:t>
            </a:r>
            <a:endParaRPr lang="zh-CN" altLang="en-US" sz="6000" dirty="0">
              <a:solidFill>
                <a:schemeClr val="bg2">
                  <a:lumMod val="50000"/>
                </a:schemeClr>
              </a:solidFill>
              <a:latin typeface="迷你简汉真广标"/>
              <a:ea typeface="迷你简汉真广标"/>
              <a:cs typeface="迷你简汉真广标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120475" y="955972"/>
            <a:ext cx="3446843" cy="5270657"/>
            <a:chOff x="-2524297" y="940746"/>
            <a:chExt cx="3798792" cy="5808831"/>
          </a:xfrm>
        </p:grpSpPr>
        <p:sp>
          <p:nvSpPr>
            <p:cNvPr id="16" name="任意多边形: 形状 15"/>
            <p:cNvSpPr/>
            <p:nvPr/>
          </p:nvSpPr>
          <p:spPr>
            <a:xfrm>
              <a:off x="-478970" y="944321"/>
              <a:ext cx="1742401" cy="4011207"/>
            </a:xfrm>
            <a:custGeom>
              <a:avLst/>
              <a:gdLst/>
              <a:ahLst/>
              <a:cxnLst/>
              <a:rect l="l" t="t" r="r" b="b"/>
              <a:pathLst>
                <a:path w="1742401" h="4011207">
                  <a:moveTo>
                    <a:pt x="0" y="0"/>
                  </a:moveTo>
                  <a:lnTo>
                    <a:pt x="99274" y="3254"/>
                  </a:lnTo>
                  <a:cubicBezTo>
                    <a:pt x="572317" y="35122"/>
                    <a:pt x="954060" y="178527"/>
                    <a:pt x="1244501" y="433470"/>
                  </a:cubicBezTo>
                  <a:cubicBezTo>
                    <a:pt x="1576434" y="724834"/>
                    <a:pt x="1742401" y="1126227"/>
                    <a:pt x="1742401" y="1637650"/>
                  </a:cubicBezTo>
                  <a:cubicBezTo>
                    <a:pt x="1742401" y="1922867"/>
                    <a:pt x="1694455" y="2180422"/>
                    <a:pt x="1598563" y="2410317"/>
                  </a:cubicBezTo>
                  <a:cubicBezTo>
                    <a:pt x="1502671" y="2640211"/>
                    <a:pt x="1363751" y="2855968"/>
                    <a:pt x="1181803" y="3057587"/>
                  </a:cubicBezTo>
                  <a:cubicBezTo>
                    <a:pt x="999854" y="3259205"/>
                    <a:pt x="708490" y="3501394"/>
                    <a:pt x="307711" y="3784152"/>
                  </a:cubicBezTo>
                  <a:cubicBezTo>
                    <a:pt x="211205" y="3852997"/>
                    <a:pt x="122612" y="3917924"/>
                    <a:pt x="41934" y="3978932"/>
                  </a:cubicBezTo>
                  <a:lnTo>
                    <a:pt x="0" y="4011207"/>
                  </a:lnTo>
                  <a:lnTo>
                    <a:pt x="0" y="2676307"/>
                  </a:lnTo>
                  <a:lnTo>
                    <a:pt x="24992" y="2651747"/>
                  </a:lnTo>
                  <a:cubicBezTo>
                    <a:pt x="111433" y="2563173"/>
                    <a:pt x="182315" y="2479009"/>
                    <a:pt x="237637" y="2399252"/>
                  </a:cubicBezTo>
                  <a:cubicBezTo>
                    <a:pt x="385163" y="2186569"/>
                    <a:pt x="458925" y="1960977"/>
                    <a:pt x="458925" y="1722477"/>
                  </a:cubicBezTo>
                  <a:cubicBezTo>
                    <a:pt x="458925" y="1401301"/>
                    <a:pt x="349433" y="1180493"/>
                    <a:pt x="130450" y="1060052"/>
                  </a:cubicBezTo>
                  <a:lnTo>
                    <a:pt x="0" y="10056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 sz="59500" dirty="0">
                <a:solidFill>
                  <a:schemeClr val="tx1"/>
                </a:solidFill>
                <a:ea typeface="迷你简汉真广标" panose="02010609000101010101" pitchFamily="49" charset="-122"/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-478970" y="5757466"/>
              <a:ext cx="1753465" cy="992111"/>
            </a:xfrm>
            <a:custGeom>
              <a:avLst/>
              <a:gdLst/>
              <a:ahLst/>
              <a:cxnLst/>
              <a:rect l="l" t="t" r="r" b="b"/>
              <a:pathLst>
                <a:path w="1753465" h="992111">
                  <a:moveTo>
                    <a:pt x="0" y="0"/>
                  </a:moveTo>
                  <a:lnTo>
                    <a:pt x="1753465" y="0"/>
                  </a:lnTo>
                  <a:lnTo>
                    <a:pt x="1753465" y="992111"/>
                  </a:lnTo>
                  <a:lnTo>
                    <a:pt x="0" y="992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 sz="59500">
                <a:solidFill>
                  <a:schemeClr val="tx1"/>
                </a:solidFill>
                <a:ea typeface="迷你简汉真广标" panose="02010609000101010101" pitchFamily="49" charset="-122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-2269815" y="940746"/>
              <a:ext cx="1790844" cy="1545333"/>
            </a:xfrm>
            <a:custGeom>
              <a:avLst/>
              <a:gdLst/>
              <a:ahLst/>
              <a:cxnLst/>
              <a:rect l="l" t="t" r="r" b="b"/>
              <a:pathLst>
                <a:path w="1790844" h="1545333">
                  <a:moveTo>
                    <a:pt x="1681795" y="0"/>
                  </a:moveTo>
                  <a:lnTo>
                    <a:pt x="1790844" y="3575"/>
                  </a:lnTo>
                  <a:lnTo>
                    <a:pt x="1790844" y="1009273"/>
                  </a:lnTo>
                  <a:lnTo>
                    <a:pt x="1776764" y="1003406"/>
                  </a:lnTo>
                  <a:cubicBezTo>
                    <a:pt x="1671652" y="971289"/>
                    <a:pt x="1549021" y="955230"/>
                    <a:pt x="1408872" y="955230"/>
                  </a:cubicBezTo>
                  <a:cubicBezTo>
                    <a:pt x="917119" y="955230"/>
                    <a:pt x="447495" y="1151931"/>
                    <a:pt x="0" y="1545333"/>
                  </a:cubicBezTo>
                  <a:lnTo>
                    <a:pt x="0" y="483147"/>
                  </a:lnTo>
                  <a:cubicBezTo>
                    <a:pt x="499129" y="161049"/>
                    <a:pt x="1059728" y="0"/>
                    <a:pt x="1681795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 sz="59500">
                <a:solidFill>
                  <a:schemeClr val="tx1"/>
                </a:solidFill>
                <a:ea typeface="迷你简汉真广标" panose="02010609000101010101" pitchFamily="49" charset="-122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-2524297" y="3620628"/>
              <a:ext cx="2045326" cy="3128949"/>
            </a:xfrm>
            <a:custGeom>
              <a:avLst/>
              <a:gdLst/>
              <a:ahLst/>
              <a:cxnLst/>
              <a:rect l="l" t="t" r="r" b="b"/>
              <a:pathLst>
                <a:path w="2045326" h="3128949">
                  <a:moveTo>
                    <a:pt x="2045326" y="0"/>
                  </a:moveTo>
                  <a:lnTo>
                    <a:pt x="2045326" y="1334900"/>
                  </a:lnTo>
                  <a:lnTo>
                    <a:pt x="1972178" y="1391198"/>
                  </a:lnTo>
                  <a:cubicBezTo>
                    <a:pt x="1790268" y="1533922"/>
                    <a:pt x="1657822" y="1652154"/>
                    <a:pt x="1574839" y="1745894"/>
                  </a:cubicBezTo>
                  <a:cubicBezTo>
                    <a:pt x="1442065" y="1895878"/>
                    <a:pt x="1375679" y="2026193"/>
                    <a:pt x="1375679" y="2136838"/>
                  </a:cubicBezTo>
                  <a:lnTo>
                    <a:pt x="2045326" y="2136838"/>
                  </a:lnTo>
                  <a:lnTo>
                    <a:pt x="2045326" y="3128949"/>
                  </a:lnTo>
                  <a:lnTo>
                    <a:pt x="0" y="3128949"/>
                  </a:lnTo>
                  <a:lnTo>
                    <a:pt x="0" y="2704812"/>
                  </a:lnTo>
                  <a:cubicBezTo>
                    <a:pt x="0" y="2407302"/>
                    <a:pt x="54707" y="2135608"/>
                    <a:pt x="164122" y="1889732"/>
                  </a:cubicBezTo>
                  <a:cubicBezTo>
                    <a:pt x="273537" y="1643855"/>
                    <a:pt x="424137" y="1414575"/>
                    <a:pt x="615920" y="1201892"/>
                  </a:cubicBezTo>
                  <a:cubicBezTo>
                    <a:pt x="807704" y="989209"/>
                    <a:pt x="1105214" y="740259"/>
                    <a:pt x="1508452" y="455043"/>
                  </a:cubicBezTo>
                  <a:cubicBezTo>
                    <a:pt x="1692859" y="317352"/>
                    <a:pt x="1849605" y="187499"/>
                    <a:pt x="1978691" y="65482"/>
                  </a:cubicBezTo>
                  <a:lnTo>
                    <a:pt x="2045326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endParaRPr lang="zh-CN" altLang="en-US" sz="59500">
                <a:solidFill>
                  <a:schemeClr val="tx1"/>
                </a:solidFill>
                <a:ea typeface="迷你简汉真广标" panose="02010609000101010101" pitchFamily="49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7795132" y="5635795"/>
            <a:ext cx="38918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功能介绍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605051" y="1773819"/>
            <a:ext cx="1469585" cy="3605200"/>
            <a:chOff x="4605051" y="1773819"/>
            <a:chExt cx="1469585" cy="36052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281421" y="1773819"/>
              <a:ext cx="0" cy="3605200"/>
            </a:xfrm>
            <a:prstGeom prst="line">
              <a:avLst/>
            </a:prstGeom>
            <a:ln w="22225">
              <a:solidFill>
                <a:srgbClr val="40404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5281421" y="1773819"/>
              <a:ext cx="793215" cy="0"/>
            </a:xfrm>
            <a:prstGeom prst="line">
              <a:avLst/>
            </a:prstGeom>
            <a:ln w="22225">
              <a:solidFill>
                <a:srgbClr val="40404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605051" y="3575109"/>
              <a:ext cx="1469585" cy="0"/>
            </a:xfrm>
            <a:prstGeom prst="line">
              <a:avLst/>
            </a:prstGeom>
            <a:ln w="22225">
              <a:solidFill>
                <a:srgbClr val="40404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5281421" y="5376399"/>
              <a:ext cx="793215" cy="0"/>
            </a:xfrm>
            <a:prstGeom prst="line">
              <a:avLst/>
            </a:prstGeom>
            <a:ln w="22225">
              <a:solidFill>
                <a:srgbClr val="40404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矩形 18"/>
          <p:cNvSpPr/>
          <p:nvPr/>
        </p:nvSpPr>
        <p:spPr>
          <a:xfrm>
            <a:off x="6200060" y="1450417"/>
            <a:ext cx="736599" cy="646803"/>
          </a:xfrm>
          <a:prstGeom prst="rect">
            <a:avLst/>
          </a:prstGeom>
          <a:solidFill>
            <a:schemeClr val="bg1"/>
          </a:solidFill>
          <a:ln>
            <a:solidFill>
              <a:srgbClr val="40404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211357" y="3259836"/>
            <a:ext cx="736599" cy="646803"/>
          </a:xfrm>
          <a:prstGeom prst="rect">
            <a:avLst/>
          </a:prstGeom>
          <a:solidFill>
            <a:schemeClr val="bg1"/>
          </a:solidFill>
          <a:ln>
            <a:solidFill>
              <a:srgbClr val="40404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200060" y="5052997"/>
            <a:ext cx="736599" cy="646803"/>
          </a:xfrm>
          <a:prstGeom prst="rect">
            <a:avLst/>
          </a:prstGeom>
          <a:solidFill>
            <a:schemeClr val="bg1"/>
          </a:solidFill>
          <a:ln>
            <a:solidFill>
              <a:srgbClr val="40404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51108" y="2634884"/>
            <a:ext cx="1802237" cy="1780596"/>
            <a:chOff x="2451108" y="2634884"/>
            <a:chExt cx="1802237" cy="1780596"/>
          </a:xfrm>
        </p:grpSpPr>
        <p:sp>
          <p:nvSpPr>
            <p:cNvPr id="4" name="矩形 3"/>
            <p:cNvSpPr/>
            <p:nvPr/>
          </p:nvSpPr>
          <p:spPr>
            <a:xfrm>
              <a:off x="2451108" y="2634884"/>
              <a:ext cx="1802237" cy="1780596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746930" y="3170354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功能</a:t>
              </a:r>
              <a:endParaRPr lang="zh-CN" altLang="en-US" sz="4000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869348" y="386529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功能介绍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07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24" name="组合 23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8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33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5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36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7062083" y="141987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目标跟踪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084677" y="317123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自动巡逻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62083" y="502245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手势识别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08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888069" y="312472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目标跟踪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6100" y="1935480"/>
            <a:ext cx="603885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人体骨架识别库 </a:t>
            </a:r>
            <a:r>
              <a:rPr lang="en-US" altLang="zh-CN" sz="2800" dirty="0"/>
              <a:t>- </a:t>
            </a:r>
            <a:r>
              <a:rPr lang="zh-CN" altLang="en-US" sz="2800" dirty="0"/>
              <a:t>确定目标</a:t>
            </a:r>
            <a:endParaRPr lang="zh-CN" alt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特定颜色跟踪 </a:t>
            </a:r>
            <a:r>
              <a:rPr lang="en-US" altLang="zh-CN" sz="2800" dirty="0"/>
              <a:t>- </a:t>
            </a:r>
            <a:r>
              <a:rPr lang="zh-CN" altLang="en-US" sz="2800" dirty="0"/>
              <a:t>跟住目标</a:t>
            </a:r>
            <a:endParaRPr lang="zh-CN" alt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激光雷达进行前方测距 </a:t>
            </a:r>
            <a:r>
              <a:rPr lang="en-US" altLang="zh-CN" sz="2800" dirty="0"/>
              <a:t>- </a:t>
            </a:r>
            <a:r>
              <a:rPr lang="zh-CN" altLang="en-US" sz="2800" dirty="0"/>
              <a:t>保持距离</a:t>
            </a:r>
            <a:endParaRPr lang="zh-CN" alt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ym typeface="+mn-ea"/>
              </a:rPr>
              <a:t>深度图像与三角函数结合辅助</a:t>
            </a:r>
            <a:r>
              <a:rPr lang="zh-CN" altLang="en-US" sz="2800" dirty="0">
                <a:sym typeface="+mn-ea"/>
              </a:rPr>
              <a:t>测距以提高精确度</a:t>
            </a:r>
            <a:endParaRPr lang="zh-CN" altLang="en-US" sz="2800" dirty="0"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95" y="2142322"/>
            <a:ext cx="4352925" cy="3124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8794" y="334428"/>
            <a:ext cx="698500" cy="546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icrosoft YaHei" panose="020B0503020204020204" pitchFamily="34" charset="-122"/>
              </a:rPr>
              <a:t>09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icrosoft YaHei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6483" y="280751"/>
            <a:ext cx="523122" cy="653826"/>
            <a:chOff x="2668588" y="1189513"/>
            <a:chExt cx="3238500" cy="4047650"/>
          </a:xfrm>
        </p:grpSpPr>
        <p:grpSp>
          <p:nvGrpSpPr>
            <p:cNvPr id="6" name="组合 5"/>
            <p:cNvGrpSpPr/>
            <p:nvPr/>
          </p:nvGrpSpPr>
          <p:grpSpPr>
            <a:xfrm>
              <a:off x="2668588" y="1189513"/>
              <a:ext cx="3238500" cy="1309688"/>
              <a:chOff x="4478338" y="1241901"/>
              <a:chExt cx="3238500" cy="1309688"/>
            </a:xfrm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668588" y="3924300"/>
              <a:ext cx="3238500" cy="1312863"/>
              <a:chOff x="4478338" y="3976688"/>
              <a:chExt cx="3238500" cy="1312863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Microsoft YaHei Light" panose="020B0502040204020203" pitchFamily="34" charset="-122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975758" y="315276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自动巡逻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22035" y="2909570"/>
            <a:ext cx="54362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自动原地掉头 </a:t>
            </a:r>
            <a:r>
              <a:rPr lang="en-US" altLang="zh-CN" sz="2800" dirty="0"/>
              <a:t>- </a:t>
            </a:r>
            <a:r>
              <a:rPr lang="zh-CN" altLang="en-US" sz="2800" dirty="0"/>
              <a:t>倒车入库技巧</a:t>
            </a:r>
            <a:endParaRPr lang="zh-CN" alt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固定路线巡逻 </a:t>
            </a:r>
            <a:r>
              <a:rPr lang="en-US" altLang="zh-CN" sz="2800" dirty="0"/>
              <a:t>- </a:t>
            </a:r>
            <a:r>
              <a:rPr lang="zh-CN" altLang="en-US" sz="2800" dirty="0"/>
              <a:t>小车行驶技巧</a:t>
            </a:r>
            <a:endParaRPr lang="zh-CN" altLang="en-US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89" y="2015357"/>
            <a:ext cx="476250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897</Words>
  <Application>WPS 演示</Application>
  <PresentationFormat>宽屏</PresentationFormat>
  <Paragraphs>203</Paragraphs>
  <Slides>18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7" baseType="lpstr">
      <vt:lpstr>Arial</vt:lpstr>
      <vt:lpstr>SimSun</vt:lpstr>
      <vt:lpstr>Wingdings</vt:lpstr>
      <vt:lpstr>Microsoft YaHei Light</vt:lpstr>
      <vt:lpstr>Microsoft YaHei</vt:lpstr>
      <vt:lpstr>迷你简汉真广标</vt:lpstr>
      <vt:lpstr>迷你简汉真广标</vt:lpstr>
      <vt:lpstr>AMGDT</vt:lpstr>
      <vt:lpstr>迷你简菱心</vt:lpstr>
      <vt:lpstr>DengXian</vt:lpstr>
      <vt:lpstr>MS PGothic</vt:lpstr>
      <vt:lpstr>Arial Unicode MS</vt:lpstr>
      <vt:lpstr>DengXian Light</vt:lpstr>
      <vt:lpstr>Yu Gothic</vt:lpstr>
      <vt:lpstr>Calibri</vt:lpstr>
      <vt:lpstr>迷你简汉真广标</vt:lpstr>
      <vt:lpstr>迷你简菱心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昊</dc:creator>
  <cp:lastModifiedBy>折纸丶残痕</cp:lastModifiedBy>
  <cp:revision>21</cp:revision>
  <dcterms:created xsi:type="dcterms:W3CDTF">2019-12-05T12:42:00Z</dcterms:created>
  <dcterms:modified xsi:type="dcterms:W3CDTF">2020-01-11T04:36:19Z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2052-11.1.0.9292</vt:lpwstr>
  </property>
</Properties>
</file>

<file path=docProps/thumbnail.jpeg>
</file>